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68" r:id="rId4"/>
    <p:sldMasterId id="2147483769" r:id="rId5"/>
    <p:sldMasterId id="2147483770" r:id="rId6"/>
    <p:sldMasterId id="2147483771" r:id="rId7"/>
    <p:sldMasterId id="2147483772" r:id="rId8"/>
    <p:sldMasterId id="2147483773" r:id="rId9"/>
    <p:sldMasterId id="2147483774" r:id="rId10"/>
    <p:sldMasterId id="2147483775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</p:sldIdLst>
  <p:sldSz cy="5143500" cx="9144000"/>
  <p:notesSz cx="6858000" cy="9144000"/>
  <p:embeddedFontLst>
    <p:embeddedFont>
      <p:font typeface="Montserrat SemiBold"/>
      <p:regular r:id="rId24"/>
      <p:bold r:id="rId25"/>
      <p:italic r:id="rId26"/>
      <p:boldItalic r:id="rId27"/>
    </p:embeddedFont>
    <p:embeddedFont>
      <p:font typeface="PT Sans Narrow"/>
      <p:regular r:id="rId28"/>
      <p:bold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Montserrat Medium"/>
      <p:regular r:id="rId34"/>
      <p:bold r:id="rId35"/>
      <p:italic r:id="rId36"/>
      <p:boldItalic r:id="rId37"/>
    </p:embeddedFont>
    <p:embeddedFont>
      <p:font typeface="Helvetica Neue"/>
      <p:regular r:id="rId38"/>
      <p:bold r:id="rId39"/>
      <p:italic r:id="rId40"/>
      <p:boldItalic r:id="rId41"/>
    </p:embeddedFont>
    <p:embeddedFont>
      <p:font typeface="Montserrat ExtraBold"/>
      <p:bold r:id="rId42"/>
      <p:boldItalic r:id="rId43"/>
    </p:embeddedFont>
    <p:embeddedFont>
      <p:font typeface="Open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italic.fntdata"/><Relationship Id="rId20" Type="http://schemas.openxmlformats.org/officeDocument/2006/relationships/slide" Target="slides/slide8.xml"/><Relationship Id="rId42" Type="http://schemas.openxmlformats.org/officeDocument/2006/relationships/font" Target="fonts/MontserratExtraBold-bold.fntdata"/><Relationship Id="rId41" Type="http://schemas.openxmlformats.org/officeDocument/2006/relationships/font" Target="fonts/HelveticaNeue-boldItalic.fntdata"/><Relationship Id="rId22" Type="http://schemas.openxmlformats.org/officeDocument/2006/relationships/slide" Target="slides/slide10.xml"/><Relationship Id="rId44" Type="http://schemas.openxmlformats.org/officeDocument/2006/relationships/font" Target="fonts/OpenSans-regular.fntdata"/><Relationship Id="rId21" Type="http://schemas.openxmlformats.org/officeDocument/2006/relationships/slide" Target="slides/slide9.xml"/><Relationship Id="rId43" Type="http://schemas.openxmlformats.org/officeDocument/2006/relationships/font" Target="fonts/MontserratExtraBold-boldItalic.fntdata"/><Relationship Id="rId24" Type="http://schemas.openxmlformats.org/officeDocument/2006/relationships/font" Target="fonts/MontserratSemiBold-regular.fntdata"/><Relationship Id="rId46" Type="http://schemas.openxmlformats.org/officeDocument/2006/relationships/font" Target="fonts/OpenSans-italic.fntdata"/><Relationship Id="rId23" Type="http://schemas.openxmlformats.org/officeDocument/2006/relationships/slide" Target="slides/slide11.xml"/><Relationship Id="rId45" Type="http://schemas.openxmlformats.org/officeDocument/2006/relationships/font" Target="fonts/OpenSans-bold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font" Target="fonts/MontserratSemiBold-italic.fntdata"/><Relationship Id="rId25" Type="http://schemas.openxmlformats.org/officeDocument/2006/relationships/font" Target="fonts/MontserratSemiBold-bold.fntdata"/><Relationship Id="rId47" Type="http://schemas.openxmlformats.org/officeDocument/2006/relationships/font" Target="fonts/OpenSans-boldItalic.fntdata"/><Relationship Id="rId28" Type="http://schemas.openxmlformats.org/officeDocument/2006/relationships/font" Target="fonts/PTSansNarrow-regular.fntdata"/><Relationship Id="rId27" Type="http://schemas.openxmlformats.org/officeDocument/2006/relationships/font" Target="fonts/MontserratSemiBold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PTSansNarrow-bold.fntdata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Master" Target="slideMasters/slideMaster8.xml"/><Relationship Id="rId33" Type="http://schemas.openxmlformats.org/officeDocument/2006/relationships/font" Target="fonts/Montserrat-boldItalic.fntdata"/><Relationship Id="rId10" Type="http://schemas.openxmlformats.org/officeDocument/2006/relationships/slideMaster" Target="slideMasters/slideMaster7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1.xml"/><Relationship Id="rId35" Type="http://schemas.openxmlformats.org/officeDocument/2006/relationships/font" Target="fonts/MontserratMedium-bold.fntdata"/><Relationship Id="rId12" Type="http://schemas.openxmlformats.org/officeDocument/2006/relationships/notesMaster" Target="notesMasters/notesMaster1.xml"/><Relationship Id="rId34" Type="http://schemas.openxmlformats.org/officeDocument/2006/relationships/font" Target="fonts/MontserratMedium-regular.fntdata"/><Relationship Id="rId15" Type="http://schemas.openxmlformats.org/officeDocument/2006/relationships/slide" Target="slides/slide3.xml"/><Relationship Id="rId37" Type="http://schemas.openxmlformats.org/officeDocument/2006/relationships/font" Target="fonts/MontserratMedium-boldItalic.fntdata"/><Relationship Id="rId14" Type="http://schemas.openxmlformats.org/officeDocument/2006/relationships/slide" Target="slides/slide2.xml"/><Relationship Id="rId36" Type="http://schemas.openxmlformats.org/officeDocument/2006/relationships/font" Target="fonts/MontserratMedium-italic.fntdata"/><Relationship Id="rId17" Type="http://schemas.openxmlformats.org/officeDocument/2006/relationships/slide" Target="slides/slide5.xml"/><Relationship Id="rId39" Type="http://schemas.openxmlformats.org/officeDocument/2006/relationships/font" Target="fonts/HelveticaNeue-bold.fntdata"/><Relationship Id="rId16" Type="http://schemas.openxmlformats.org/officeDocument/2006/relationships/slide" Target="slides/slide4.xml"/><Relationship Id="rId38" Type="http://schemas.openxmlformats.org/officeDocument/2006/relationships/font" Target="fonts/HelveticaNeue-regular.fntdata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5b7d2c95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7" name="Google Shape;657;g25b7d2c95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Purpose: Have participants understand the relationship among the adults in the school is foundational to success in the PLC framework.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5b7d2c953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5b7d2c953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Bill credit for slide deck template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5b7d2c9533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25b7d2c9533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5b7d2c9533_0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5b7d2c9533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25b7d2c9533_0_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g25b7d2c9533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5b7d2c9533_0_10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25b7d2c9533_0_1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25b7d2c9533_0_1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4" name="Google Shape;704;g25b7d2c9533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25b7d2c9533_0_13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3" name="Google Shape;713;g25b7d2c9533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25b7d2c9533_0_1812:notes"/>
          <p:cNvSpPr/>
          <p:nvPr>
            <p:ph idx="2" type="sldImg"/>
          </p:nvPr>
        </p:nvSpPr>
        <p:spPr>
          <a:xfrm>
            <a:off x="-1495425" y="912813"/>
            <a:ext cx="8134500" cy="457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2" name="Google Shape;722;g25b7d2c9533_0_1812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5b7d2c9533_0_19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5b7d2c9533_0_1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5b7d2c9533_0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2" name="Google Shape;762;g25b7d2c9533_0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7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3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7.png"/><Relationship Id="rId3" Type="http://schemas.openxmlformats.org/officeDocument/2006/relationships/image" Target="../media/image2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37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7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7.png"/><Relationship Id="rId3" Type="http://schemas.openxmlformats.org/officeDocument/2006/relationships/image" Target="../media/image7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Relationship Id="rId3" Type="http://schemas.openxmlformats.org/officeDocument/2006/relationships/image" Target="../media/image37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16"/>
          <p:cNvGrpSpPr/>
          <p:nvPr/>
        </p:nvGrpSpPr>
        <p:grpSpPr>
          <a:xfrm rot="-5400000">
            <a:off x="5333982" y="-657442"/>
            <a:ext cx="2375965" cy="1704707"/>
            <a:chOff x="6205728" y="1499538"/>
            <a:chExt cx="3755280" cy="2126100"/>
          </a:xfrm>
        </p:grpSpPr>
        <p:sp>
          <p:nvSpPr>
            <p:cNvPr id="62" name="Google Shape;62;p16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6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" name="Google Shape;64;p16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16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sz="1100"/>
          </a:p>
        </p:txBody>
      </p:sp>
      <p:pic>
        <p:nvPicPr>
          <p:cNvPr id="66" name="Google Shape;6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6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131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sz="1100"/>
          </a:p>
        </p:txBody>
      </p:sp>
      <p:sp>
        <p:nvSpPr>
          <p:cNvPr id="76" name="Google Shape;76;p18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9891" y="4709125"/>
            <a:ext cx="1619129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20"/>
          <p:cNvGrpSpPr/>
          <p:nvPr/>
        </p:nvGrpSpPr>
        <p:grpSpPr>
          <a:xfrm rot="-5400000">
            <a:off x="5333982" y="-657442"/>
            <a:ext cx="2375965" cy="1704707"/>
            <a:chOff x="6205728" y="1499538"/>
            <a:chExt cx="3755280" cy="2126100"/>
          </a:xfrm>
        </p:grpSpPr>
        <p:sp>
          <p:nvSpPr>
            <p:cNvPr id="85" name="Google Shape;85;p20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0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20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sz="41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p20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sz="1100"/>
          </a:p>
        </p:txBody>
      </p:sp>
      <p:pic>
        <p:nvPicPr>
          <p:cNvPr id="89" name="Google Shape;8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0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295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7"/>
            <a:ext cx="1129937" cy="152694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1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sz="1100"/>
          </a:p>
        </p:txBody>
      </p:sp>
      <p:sp>
        <p:nvSpPr>
          <p:cNvPr id="97" name="Google Shape;97;p21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7"/>
            <a:ext cx="1129937" cy="1526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29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23"/>
          <p:cNvGrpSpPr/>
          <p:nvPr/>
        </p:nvGrpSpPr>
        <p:grpSpPr>
          <a:xfrm rot="-5400000">
            <a:off x="5333982" y="-657442"/>
            <a:ext cx="2375965" cy="1704707"/>
            <a:chOff x="6205728" y="1499538"/>
            <a:chExt cx="3755280" cy="2126100"/>
          </a:xfrm>
        </p:grpSpPr>
        <p:sp>
          <p:nvSpPr>
            <p:cNvPr id="106" name="Google Shape;106;p23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3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23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sz="41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23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sz="1100"/>
          </a:p>
        </p:txBody>
      </p:sp>
      <p:pic>
        <p:nvPicPr>
          <p:cNvPr id="110" name="Google Shape;11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3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99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4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sz="1100"/>
          </a:p>
        </p:txBody>
      </p:sp>
      <p:sp>
        <p:nvSpPr>
          <p:cNvPr id="118" name="Google Shape;118;p24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29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26"/>
          <p:cNvGrpSpPr/>
          <p:nvPr/>
        </p:nvGrpSpPr>
        <p:grpSpPr>
          <a:xfrm rot="-5400000">
            <a:off x="5333982" y="-657442"/>
            <a:ext cx="2375965" cy="1704707"/>
            <a:chOff x="6205728" y="1499538"/>
            <a:chExt cx="3755280" cy="2126100"/>
          </a:xfrm>
        </p:grpSpPr>
        <p:sp>
          <p:nvSpPr>
            <p:cNvPr id="127" name="Google Shape;127;p26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6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26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sz="41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6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sz="1100"/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6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188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7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sz="1100"/>
          </a:p>
        </p:txBody>
      </p:sp>
      <p:sp>
        <p:nvSpPr>
          <p:cNvPr id="139" name="Google Shape;139;p27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3360" y="4709125"/>
            <a:ext cx="1619129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9"/>
          <p:cNvGrpSpPr/>
          <p:nvPr/>
        </p:nvGrpSpPr>
        <p:grpSpPr>
          <a:xfrm rot="-5400000">
            <a:off x="5333982" y="-657442"/>
            <a:ext cx="2375965" cy="1704707"/>
            <a:chOff x="6205728" y="1499538"/>
            <a:chExt cx="3755280" cy="2126100"/>
          </a:xfrm>
        </p:grpSpPr>
        <p:sp>
          <p:nvSpPr>
            <p:cNvPr id="148" name="Google Shape;148;p29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9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29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sz="41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sz="1100"/>
          </a:p>
        </p:txBody>
      </p:sp>
      <p:pic>
        <p:nvPicPr>
          <p:cNvPr id="152" name="Google Shape;152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9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989" y="127789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0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sz="1100"/>
          </a:p>
        </p:txBody>
      </p:sp>
      <p:sp>
        <p:nvSpPr>
          <p:cNvPr id="159" name="Google Shape;159;p30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29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71" name="Google Shape;171;p33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" name="Google Shape;172;p33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" name="Google Shape;173;p33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" name="Google Shape;174;p33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" name="Google Shape;177;p34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4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1" name="Google Shape;181;p3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3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3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/>
          <p:nvPr>
            <p:ph type="title"/>
          </p:nvPr>
        </p:nvSpPr>
        <p:spPr>
          <a:xfrm>
            <a:off x="498475" y="36314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87" name="Google Shape;187;p36"/>
          <p:cNvSpPr txBox="1"/>
          <p:nvPr>
            <p:ph idx="1" type="body"/>
          </p:nvPr>
        </p:nvSpPr>
        <p:spPr>
          <a:xfrm>
            <a:off x="498475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■"/>
              <a:defRPr b="0" i="0" sz="15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921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921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88" name="Google Shape;188;p36"/>
          <p:cNvSpPr txBox="1"/>
          <p:nvPr>
            <p:ph idx="10" type="dt"/>
          </p:nvPr>
        </p:nvSpPr>
        <p:spPr>
          <a:xfrm>
            <a:off x="6794500" y="48172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9" name="Google Shape;189;p36"/>
          <p:cNvSpPr txBox="1"/>
          <p:nvPr>
            <p:ph idx="11" type="ftr"/>
          </p:nvPr>
        </p:nvSpPr>
        <p:spPr>
          <a:xfrm>
            <a:off x="201612" y="481726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0" name="Google Shape;190;p36"/>
          <p:cNvSpPr txBox="1"/>
          <p:nvPr>
            <p:ph idx="12" type="sldNum"/>
          </p:nvPr>
        </p:nvSpPr>
        <p:spPr>
          <a:xfrm>
            <a:off x="8305800" y="182165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_1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"/>
          <p:cNvSpPr txBox="1"/>
          <p:nvPr>
            <p:ph type="ctrTitle"/>
          </p:nvPr>
        </p:nvSpPr>
        <p:spPr>
          <a:xfrm>
            <a:off x="1143000" y="1810264"/>
            <a:ext cx="6858000" cy="17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271"/>
              </a:buClr>
              <a:buSzPts val="4500"/>
              <a:buFont typeface="Calibri"/>
              <a:buChar char="●"/>
              <a:defRPr sz="4500">
                <a:solidFill>
                  <a:srgbClr val="27327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3" name="Google Shape;193;p37"/>
          <p:cNvSpPr txBox="1"/>
          <p:nvPr>
            <p:ph idx="1" type="subTitle"/>
          </p:nvPr>
        </p:nvSpPr>
        <p:spPr>
          <a:xfrm>
            <a:off x="1143000" y="3608172"/>
            <a:ext cx="68580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FCD3F"/>
              </a:buClr>
              <a:buSzPts val="1800"/>
              <a:buNone/>
              <a:defRPr sz="1800">
                <a:solidFill>
                  <a:srgbClr val="AFCD3F"/>
                </a:solidFill>
              </a:defRPr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94" name="Google Shape;194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27327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5" name="Google Shape;195;p3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27327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6" name="Google Shape;196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 Slide_1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202" name="Google Shape;202;p39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203" name="Google Shape;203;p39"/>
          <p:cNvSpPr txBox="1"/>
          <p:nvPr>
            <p:ph idx="12" type="sldNum"/>
          </p:nvPr>
        </p:nvSpPr>
        <p:spPr>
          <a:xfrm>
            <a:off x="6583681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3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1" name="Google Shape;211;p4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" name="Google Shape;212;p4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13" name="Google Shape;213;p4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214" name="Google Shape;214;p4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" name="Google Shape;215;p4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16" name="Google Shape;216;p4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217" name="Google Shape;217;p4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8" name="Google Shape;218;p4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19" name="Google Shape;219;p4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220" name="Google Shape;220;p4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1" name="Google Shape;22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3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5" name="Google Shape;225;p4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6" name="Google Shape;226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4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9" name="Google Shape;229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32" name="Google Shape;232;p4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33" name="Google Shape;233;p4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4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6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6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39" name="Google Shape;239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2" name="Google Shape;242;p47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3" name="Google Shape;243;p47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4" name="Google Shape;24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7" name="Google Shape;24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4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1" name="Google Shape;25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50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56" name="Google Shape;256;p50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7" name="Google Shape;257;p5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8" name="Google Shape;258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1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261" name="Google Shape;261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2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5" name="Google Shape;265;p52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6" name="Google Shape;266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showMasterSp="0">
  <p:cSld name="1_Section Header">
    <p:bg>
      <p:bgPr>
        <a:solidFill>
          <a:schemeClr val="lt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3"/>
          <p:cNvSpPr/>
          <p:nvPr/>
        </p:nvSpPr>
        <p:spPr>
          <a:xfrm>
            <a:off x="-5132" y="1544259"/>
            <a:ext cx="9146700" cy="137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3"/>
          <p:cNvSpPr txBox="1"/>
          <p:nvPr>
            <p:ph type="title"/>
          </p:nvPr>
        </p:nvSpPr>
        <p:spPr>
          <a:xfrm>
            <a:off x="624893" y="1656659"/>
            <a:ext cx="78867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sz="45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0" name="Google Shape;270;p53"/>
          <p:cNvSpPr txBox="1"/>
          <p:nvPr>
            <p:ph idx="1" type="body"/>
          </p:nvPr>
        </p:nvSpPr>
        <p:spPr>
          <a:xfrm>
            <a:off x="624893" y="3007751"/>
            <a:ext cx="7886700" cy="8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>
                <a:solidFill>
                  <a:srgbClr val="BEEEE3"/>
                </a:solidFill>
              </a:defRPr>
            </a:lvl2pPr>
            <a:lvl3pPr indent="-2286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EEEE3"/>
                </a:solidFill>
              </a:defRPr>
            </a:lvl3pPr>
            <a:lvl4pPr indent="-2286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4pPr>
            <a:lvl5pPr indent="-2286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5pPr>
            <a:lvl6pPr indent="-2286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6pPr>
            <a:lvl7pPr indent="-2286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7pPr>
            <a:lvl8pPr indent="-2286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8pPr>
            <a:lvl9pPr indent="-2286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9pPr>
          </a:lstStyle>
          <a:p/>
        </p:txBody>
      </p:sp>
      <p:sp>
        <p:nvSpPr>
          <p:cNvPr id="271" name="Google Shape;271;p5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5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56"/>
          <p:cNvGrpSpPr/>
          <p:nvPr/>
        </p:nvGrpSpPr>
        <p:grpSpPr>
          <a:xfrm rot="-5400000">
            <a:off x="5333982" y="-657443"/>
            <a:ext cx="2375966" cy="1704707"/>
            <a:chOff x="6205728" y="1499538"/>
            <a:chExt cx="3755280" cy="2126100"/>
          </a:xfrm>
        </p:grpSpPr>
        <p:sp>
          <p:nvSpPr>
            <p:cNvPr id="280" name="Google Shape;280;p56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6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56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p56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6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131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7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57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57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8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9891" y="4709125"/>
            <a:ext cx="1619131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94875"/>
            <a:ext cx="1018902" cy="13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59"/>
          <p:cNvGrpSpPr/>
          <p:nvPr/>
        </p:nvGrpSpPr>
        <p:grpSpPr>
          <a:xfrm rot="-5400000">
            <a:off x="5333982" y="-657443"/>
            <a:ext cx="2375966" cy="1704707"/>
            <a:chOff x="6205728" y="1499538"/>
            <a:chExt cx="3755280" cy="2126100"/>
          </a:xfrm>
        </p:grpSpPr>
        <p:sp>
          <p:nvSpPr>
            <p:cNvPr id="301" name="Google Shape;301;p59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59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59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p59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9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295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0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7"/>
            <a:ext cx="1129937" cy="152694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60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60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1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4827"/>
            <a:ext cx="1129937" cy="1526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6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62"/>
          <p:cNvGrpSpPr/>
          <p:nvPr/>
        </p:nvGrpSpPr>
        <p:grpSpPr>
          <a:xfrm rot="-5400000">
            <a:off x="5333982" y="-657443"/>
            <a:ext cx="2375966" cy="1704707"/>
            <a:chOff x="6205728" y="1499538"/>
            <a:chExt cx="3755280" cy="2126100"/>
          </a:xfrm>
        </p:grpSpPr>
        <p:sp>
          <p:nvSpPr>
            <p:cNvPr id="322" name="Google Shape;322;p62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62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62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5" name="Google Shape;325;p62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62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499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3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2" name="Google Shape;332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3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63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4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703320"/>
            <a:ext cx="1086653" cy="14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65"/>
          <p:cNvGrpSpPr/>
          <p:nvPr/>
        </p:nvGrpSpPr>
        <p:grpSpPr>
          <a:xfrm rot="-5400000">
            <a:off x="5333982" y="-657443"/>
            <a:ext cx="2375966" cy="1704707"/>
            <a:chOff x="6205728" y="1499538"/>
            <a:chExt cx="3755280" cy="2126100"/>
          </a:xfrm>
        </p:grpSpPr>
        <p:sp>
          <p:nvSpPr>
            <p:cNvPr id="343" name="Google Shape;343;p65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65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65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6" name="Google Shape;346;p65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5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188" y="75022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6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66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66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7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93360" y="4709125"/>
            <a:ext cx="1619131" cy="239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48758"/>
            <a:ext cx="1175657" cy="1588727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gradFill>
          <a:gsLst>
            <a:gs pos="0">
              <a:srgbClr val="00A7E3"/>
            </a:gs>
            <a:gs pos="33000">
              <a:srgbClr val="9EDDF4"/>
            </a:gs>
            <a:gs pos="61000">
              <a:srgbClr val="D2EFFA"/>
            </a:gs>
            <a:gs pos="100000">
              <a:schemeClr val="lt1"/>
            </a:gs>
          </a:gsLst>
          <a:lin ang="5400012" scaled="0"/>
        </a:gra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68"/>
          <p:cNvGrpSpPr/>
          <p:nvPr/>
        </p:nvGrpSpPr>
        <p:grpSpPr>
          <a:xfrm rot="-5400000">
            <a:off x="5333982" y="-657443"/>
            <a:ext cx="2375966" cy="1704707"/>
            <a:chOff x="6205728" y="1499538"/>
            <a:chExt cx="3755280" cy="2126100"/>
          </a:xfrm>
        </p:grpSpPr>
        <p:sp>
          <p:nvSpPr>
            <p:cNvPr id="364" name="Google Shape;364;p68"/>
            <p:cNvSpPr/>
            <p:nvPr/>
          </p:nvSpPr>
          <p:spPr>
            <a:xfrm>
              <a:off x="6205728" y="1499538"/>
              <a:ext cx="975300" cy="2126100"/>
            </a:xfrm>
            <a:prstGeom prst="chevron">
              <a:avLst>
                <a:gd fmla="val 50000" name="adj"/>
              </a:avLst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68"/>
            <p:cNvSpPr/>
            <p:nvPr/>
          </p:nvSpPr>
          <p:spPr>
            <a:xfrm>
              <a:off x="6693408" y="1499538"/>
              <a:ext cx="3267600" cy="2126100"/>
            </a:xfrm>
            <a:prstGeom prst="rect">
              <a:avLst/>
            </a:prstGeom>
            <a:solidFill>
              <a:srgbClr val="F25A2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6" name="Google Shape;366;p68"/>
          <p:cNvSpPr txBox="1"/>
          <p:nvPr/>
        </p:nvSpPr>
        <p:spPr>
          <a:xfrm>
            <a:off x="5630417" y="379476"/>
            <a:ext cx="1783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AVAILABLE</a:t>
            </a:r>
            <a:endParaRPr b="1" i="0" sz="4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7" name="Google Shape;367;p68"/>
          <p:cNvSpPr/>
          <p:nvPr/>
        </p:nvSpPr>
        <p:spPr>
          <a:xfrm>
            <a:off x="5704154" y="655862"/>
            <a:ext cx="16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Solution Tree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49684" y="3860534"/>
            <a:ext cx="1864519" cy="36433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68"/>
          <p:cNvSpPr/>
          <p:nvPr/>
        </p:nvSpPr>
        <p:spPr>
          <a:xfrm>
            <a:off x="5549684" y="4219090"/>
            <a:ext cx="2645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989" y="127789"/>
            <a:ext cx="380619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9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69"/>
          <p:cNvSpPr txBox="1"/>
          <p:nvPr/>
        </p:nvSpPr>
        <p:spPr>
          <a:xfrm>
            <a:off x="5901364" y="4537126"/>
            <a:ext cx="2999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Resources Available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69"/>
          <p:cNvSpPr/>
          <p:nvPr/>
        </p:nvSpPr>
        <p:spPr>
          <a:xfrm>
            <a:off x="6380435" y="4813957"/>
            <a:ext cx="2520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SolutionTree.com/FerriterBooks</a:t>
            </a:r>
            <a:endParaRPr b="1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0"/>
          <p:cNvSpPr/>
          <p:nvPr/>
        </p:nvSpPr>
        <p:spPr>
          <a:xfrm>
            <a:off x="-121920" y="4486351"/>
            <a:ext cx="9351300" cy="685500"/>
          </a:xfrm>
          <a:prstGeom prst="rect">
            <a:avLst/>
          </a:prstGeom>
          <a:gradFill>
            <a:gsLst>
              <a:gs pos="0">
                <a:srgbClr val="9EDEF4"/>
              </a:gs>
              <a:gs pos="98000">
                <a:srgbClr val="00A7E3"/>
              </a:gs>
              <a:gs pos="100000">
                <a:srgbClr val="00A7E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20338"/>
            <a:ext cx="1182189" cy="159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891" y="4709125"/>
            <a:ext cx="1619131" cy="23987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 type="title">
  <p:cSld name="TITLE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7" name="Google Shape;387;p7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8" name="Google Shape;388;p72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9" name="Google Shape;389;p72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0" name="Google Shape;390;p72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3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3" name="Google Shape;393;p73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4" name="Google Shape;394;p73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7" name="Google Shape;397;p7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8" name="Google Shape;398;p7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9" name="Google Shape;399;p7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0" name="Google Shape;400;p7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_1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5"/>
          <p:cNvSpPr txBox="1"/>
          <p:nvPr>
            <p:ph type="title"/>
          </p:nvPr>
        </p:nvSpPr>
        <p:spPr>
          <a:xfrm>
            <a:off x="498475" y="36314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27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403" name="Google Shape;403;p75"/>
          <p:cNvSpPr txBox="1"/>
          <p:nvPr>
            <p:ph idx="1" type="body"/>
          </p:nvPr>
        </p:nvSpPr>
        <p:spPr>
          <a:xfrm>
            <a:off x="498475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■"/>
              <a:defRPr b="0" i="0" sz="15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921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921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3D3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D2FE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■"/>
              <a:defRPr b="0" i="0" sz="14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404" name="Google Shape;404;p75"/>
          <p:cNvSpPr txBox="1"/>
          <p:nvPr>
            <p:ph idx="10" type="dt"/>
          </p:nvPr>
        </p:nvSpPr>
        <p:spPr>
          <a:xfrm>
            <a:off x="6794500" y="481726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5" name="Google Shape;405;p75"/>
          <p:cNvSpPr txBox="1"/>
          <p:nvPr>
            <p:ph idx="11" type="ftr"/>
          </p:nvPr>
        </p:nvSpPr>
        <p:spPr>
          <a:xfrm>
            <a:off x="201612" y="481726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6" name="Google Shape;406;p75"/>
          <p:cNvSpPr txBox="1"/>
          <p:nvPr>
            <p:ph idx="12" type="sldNum"/>
          </p:nvPr>
        </p:nvSpPr>
        <p:spPr>
          <a:xfrm>
            <a:off x="8305800" y="182165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ckwell"/>
              <a:buNone/>
              <a:defRPr b="0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_1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6"/>
          <p:cNvSpPr txBox="1"/>
          <p:nvPr>
            <p:ph type="ctrTitle"/>
          </p:nvPr>
        </p:nvSpPr>
        <p:spPr>
          <a:xfrm>
            <a:off x="1143000" y="1810264"/>
            <a:ext cx="6858000" cy="17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3271"/>
              </a:buClr>
              <a:buSzPts val="4500"/>
              <a:buFont typeface="Calibri"/>
              <a:buChar char="●"/>
              <a:defRPr b="0" i="0" sz="4500" u="none" cap="none" strike="noStrike">
                <a:solidFill>
                  <a:srgbClr val="27327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76"/>
          <p:cNvSpPr txBox="1"/>
          <p:nvPr>
            <p:ph idx="1" type="subTitle"/>
          </p:nvPr>
        </p:nvSpPr>
        <p:spPr>
          <a:xfrm>
            <a:off x="1143000" y="3608172"/>
            <a:ext cx="68580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AFCD3F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AFCD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7327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0" name="Google Shape;410;p7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27327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1" name="Google Shape;411;p7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27327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2" name="Google Shape;412;p7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27327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3" name="Google Shape;413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 Slide_1_1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8" name="Google Shape;418;p7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9" name="Google Shape;419;p78"/>
          <p:cNvSpPr txBox="1"/>
          <p:nvPr>
            <p:ph idx="12" type="sldNum"/>
          </p:nvPr>
        </p:nvSpPr>
        <p:spPr>
          <a:xfrm>
            <a:off x="6583681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8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8" name="Google Shape;428;p8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9" name="Google Shape;429;p8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2" name="Google Shape;432;p81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33" name="Google Shape;433;p8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4" name="Google Shape;434;p8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5" name="Google Shape;435;p8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8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8" name="Google Shape;438;p8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9" name="Google Shape;439;p8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0" name="Google Shape;440;p8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1" name="Google Shape;441;p8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3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4" name="Google Shape;444;p8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5" name="Google Shape;445;p8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6" name="Google Shape;446;p8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7" name="Google Shape;447;p8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8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0" name="Google Shape;450;p84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1" name="Google Shape;451;p84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2" name="Google Shape;452;p8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3" name="Google Shape;453;p8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4" name="Google Shape;454;p8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85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7" name="Google Shape;457;p85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8" name="Google Shape;458;p85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9" name="Google Shape;459;p85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60" name="Google Shape;460;p85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1" name="Google Shape;461;p8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2" name="Google Shape;462;p8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3" name="Google Shape;463;p8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6" name="Google Shape;466;p8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7" name="Google Shape;467;p8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8" name="Google Shape;468;p8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87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1" name="Google Shape;471;p87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472" name="Google Shape;472;p87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73" name="Google Shape;473;p8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4" name="Google Shape;474;p8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5" name="Google Shape;475;p8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8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8" name="Google Shape;478;p88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88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80" name="Google Shape;480;p8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1" name="Google Shape;481;p8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2" name="Google Shape;482;p8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8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5" name="Google Shape;485;p89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6" name="Google Shape;486;p8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7" name="Google Shape;487;p8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8" name="Google Shape;488;p8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0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1" name="Google Shape;491;p90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2" name="Google Shape;492;p9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3" name="Google Shape;493;p9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4" name="Google Shape;494;p9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01" name="Google Shape;501;p9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02" name="Google Shape;502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7" name="Google Shape;507;p9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8" name="Google Shape;508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1" name="Google Shape;511;p9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2" name="Google Shape;512;p9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3" name="Google Shape;513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9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16" name="Google Shape;516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9" name="Google Shape;519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9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22" name="Google Shape;522;p9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3" name="Google Shape;523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26" name="Google Shape;526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0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10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30" name="Google Shape;530;p10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1" name="Google Shape;531;p10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2" name="Google Shape;532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0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35" name="Google Shape;535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0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8" name="Google Shape;538;p10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9" name="Google Shape;539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0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46" name="Google Shape;546;p10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47" name="Google Shape;547;p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0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10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3" name="Google Shape;553;p10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4" name="Google Shape;554;p10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7" name="Google Shape;557;p10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8" name="Google Shape;558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0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61" name="Google Shape;561;p1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64" name="Google Shape;564;p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7" name="Google Shape;567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0" name="Google Shape;570;p1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1" name="Google Shape;571;p1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1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5" name="Google Shape;575;p11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6" name="Google Shape;576;p11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7" name="Google Shape;577;p1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1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80" name="Google Shape;580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1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3" name="Google Shape;583;p11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4" name="Google Shape;584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0" name="Google Shape;590;p116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1" name="Google Shape;591;p116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92" name="Google Shape;592;p116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593" name="Google Shape;593;p116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4" name="Google Shape;594;p116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595" name="Google Shape;595;p116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596" name="Google Shape;596;p116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7" name="Google Shape;597;p116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98" name="Google Shape;598;p116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599" name="Google Shape;599;p116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0" name="Google Shape;600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17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04" name="Google Shape;604;p11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5" name="Google Shape;605;p1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1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8" name="Google Shape;608;p1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11" name="Google Shape;611;p119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12" name="Google Shape;612;p1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3" name="Google Shape;613;p1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4" name="Google Shape;614;p1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20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20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18" name="Google Shape;618;p1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21" name="Google Shape;621;p121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22" name="Google Shape;622;p121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23" name="Google Shape;623;p1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26" name="Google Shape;626;p1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9" name="Google Shape;629;p1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30" name="Google Shape;630;p1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2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3" name="Google Shape;633;p12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4" name="Google Shape;634;p124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5" name="Google Shape;635;p124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36" name="Google Shape;636;p1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7" name="Google Shape;637;p1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25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640" name="Google Shape;640;p1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2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26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4" name="Google Shape;644;p126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5" name="Google Shape;645;p1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showMasterSp="0">
  <p:cSld name="1_Section Header">
    <p:bg>
      <p:bgPr>
        <a:solidFill>
          <a:schemeClr val="lt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27"/>
          <p:cNvSpPr/>
          <p:nvPr/>
        </p:nvSpPr>
        <p:spPr>
          <a:xfrm>
            <a:off x="-5132" y="1544259"/>
            <a:ext cx="9146700" cy="137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127"/>
          <p:cNvSpPr txBox="1"/>
          <p:nvPr>
            <p:ph type="title"/>
          </p:nvPr>
        </p:nvSpPr>
        <p:spPr>
          <a:xfrm>
            <a:off x="624893" y="1656659"/>
            <a:ext cx="78867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sz="45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49" name="Google Shape;649;p127"/>
          <p:cNvSpPr txBox="1"/>
          <p:nvPr>
            <p:ph idx="1" type="body"/>
          </p:nvPr>
        </p:nvSpPr>
        <p:spPr>
          <a:xfrm>
            <a:off x="624893" y="3007751"/>
            <a:ext cx="7886700" cy="8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>
                <a:solidFill>
                  <a:srgbClr val="BEEEE3"/>
                </a:solidFill>
              </a:defRPr>
            </a:lvl2pPr>
            <a:lvl3pPr indent="-2286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EEEE3"/>
                </a:solidFill>
              </a:defRPr>
            </a:lvl3pPr>
            <a:lvl4pPr indent="-2286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4pPr>
            <a:lvl5pPr indent="-2286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5pPr>
            <a:lvl6pPr indent="-2286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6pPr>
            <a:lvl7pPr indent="-2286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7pPr>
            <a:lvl8pPr indent="-2286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8pPr>
            <a:lvl9pPr indent="-2286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BEEEE3"/>
                </a:solidFill>
              </a:defRPr>
            </a:lvl9pPr>
          </a:lstStyle>
          <a:p/>
        </p:txBody>
      </p:sp>
      <p:sp>
        <p:nvSpPr>
          <p:cNvPr id="650" name="Google Shape;650;p127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1" name="Google Shape;651;p127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2" name="Google Shape;652;p1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25" Type="http://schemas.openxmlformats.org/officeDocument/2006/relationships/theme" Target="../theme/theme6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49.xml"/><Relationship Id="rId14" Type="http://schemas.openxmlformats.org/officeDocument/2006/relationships/theme" Target="../theme/theme9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25" Type="http://schemas.openxmlformats.org/officeDocument/2006/relationships/theme" Target="../theme/theme7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68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4.xml"/><Relationship Id="rId12" Type="http://schemas.openxmlformats.org/officeDocument/2006/relationships/theme" Target="../theme/theme8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5.xml"/><Relationship Id="rId12" Type="http://schemas.openxmlformats.org/officeDocument/2006/relationships/theme" Target="../theme/theme5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6.xml"/><Relationship Id="rId12" Type="http://schemas.openxmlformats.org/officeDocument/2006/relationships/theme" Target="../theme/theme1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 algn="r">
              <a:buNone/>
              <a:defRPr sz="1000">
                <a:solidFill>
                  <a:schemeClr val="tx1"/>
                </a:solidFill>
              </a:defRPr>
            </a:lvl1pPr>
            <a:lvl2pPr lvl="1" rtl="0" algn="r">
              <a:buNone/>
              <a:defRPr sz="1000">
                <a:solidFill>
                  <a:schemeClr val="tx1"/>
                </a:solidFill>
              </a:defRPr>
            </a:lvl2pPr>
            <a:lvl3pPr lvl="2" rtl="0" algn="r">
              <a:buNone/>
              <a:defRPr sz="1000">
                <a:solidFill>
                  <a:schemeClr val="tx1"/>
                </a:solidFill>
              </a:defRPr>
            </a:lvl3pPr>
            <a:lvl4pPr lvl="3" rtl="0" algn="r">
              <a:buNone/>
              <a:defRPr sz="1000">
                <a:solidFill>
                  <a:schemeClr val="tx1"/>
                </a:solidFill>
              </a:defRPr>
            </a:lvl4pPr>
            <a:lvl5pPr lvl="4" rtl="0" algn="r">
              <a:buNone/>
              <a:defRPr sz="1000">
                <a:solidFill>
                  <a:schemeClr val="tx1"/>
                </a:solidFill>
              </a:defRPr>
            </a:lvl5pPr>
            <a:lvl6pPr lvl="5" rtl="0" algn="r">
              <a:buNone/>
              <a:defRPr sz="1000">
                <a:solidFill>
                  <a:schemeClr val="tx1"/>
                </a:solidFill>
              </a:defRPr>
            </a:lvl6pPr>
            <a:lvl7pPr lvl="6" rtl="0" algn="r">
              <a:buNone/>
              <a:defRPr sz="1000">
                <a:solidFill>
                  <a:schemeClr val="tx1"/>
                </a:solidFill>
              </a:defRPr>
            </a:lvl7pPr>
            <a:lvl8pPr lvl="7" rtl="0" algn="r">
              <a:buNone/>
              <a:defRPr sz="1000">
                <a:solidFill>
                  <a:schemeClr val="tx1"/>
                </a:solidFill>
              </a:defRPr>
            </a:lvl8pPr>
            <a:lvl9pPr lvl="8" rtl="0" algn="r">
              <a:buNone/>
              <a:defRPr sz="10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206" name="Google Shape;206;p4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07" name="Google Shape;207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7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22" name="Google Shape;422;p7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3" name="Google Shape;423;p7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4" name="Google Shape;424;p7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5" name="Google Shape;425;p7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7" name="Google Shape;497;p9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8" name="Google Shape;498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2" name="Google Shape;542;p10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3" name="Google Shape;543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587" name="Google Shape;587;p1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88" name="Google Shape;588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jpg"/><Relationship Id="rId4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loudfront-s3.solutiontree.com/pdfs/Reproducibles_CTPBPLC/teammeetingagendatemplate.pdf?_ga=2.4792627.1667663207.1664918648-295628624.1619966488&amp;_gac=1.85156331.1663093357.CjwKCAjw1ICZBhAzEiwAFfvFhPUgQL5qobVjItSk9mKnFewO19NvPADtiAKrRJKQeB59aMTQ77lpThoCNxwQAvD_BwEm/pdfs/Reproducibles_MTM/professionallearningteammeetingagenda.pdf?_ga=2.100754945.1667663207.1664918648-295628624.1619966488&amp;_gac=1.94965102.1663093357.CjwKCAjw1ICZBhAzEiwAFfvFhPUgQL5qobVjItSk9mKnFewO19NvPADtiAKrRJKQeB59aMTQ77lpThoCNxwQAvD_BwE" TargetMode="External"/><Relationship Id="rId4" Type="http://schemas.openxmlformats.org/officeDocument/2006/relationships/hyperlink" Target="https://cloudfront-s3.solutiontree.com/pdfs/Reproducibles_LBD2nd/developingnorms.pdf?_ga=2.93348253.1667663207.1664918648-295628624.1619966488&amp;_gac=1.146361030.1663093357.CjwKCAjw1ICZBhAzEiwAFfvFhPUgQL5qobVjItSk9mKnFewO19NvPADtiAKrRJKQeB59aMTQ77lpThoCNxwQAvD_BwE" TargetMode="External"/><Relationship Id="rId5" Type="http://schemas.openxmlformats.org/officeDocument/2006/relationships/hyperlink" Target="https://cloudfront-s3.solutiontree.com/pdfs/Reproducibles_psg/teamdepartmentgoalsettingform.pdf?_ga=2.71902867.1667663207.1664918648-295628624.1619966488&amp;_gac=1.49023444.1663093357.CjwKCAjw1ICZBhAzEiwAFfvFhPUgQL5qobVjItSk9mKnFewO19NvPADtiAKrRJKQeB59aMTQ77lpThoCNxwQAvD_BwE" TargetMode="External"/><Relationship Id="rId6" Type="http://schemas.openxmlformats.org/officeDocument/2006/relationships/image" Target="../media/image33.png"/><Relationship Id="rId7" Type="http://schemas.openxmlformats.org/officeDocument/2006/relationships/image" Target="../media/image3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jpg"/><Relationship Id="rId4" Type="http://schemas.openxmlformats.org/officeDocument/2006/relationships/image" Target="../media/image3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129"/>
          <p:cNvPicPr preferRelativeResize="0"/>
          <p:nvPr/>
        </p:nvPicPr>
        <p:blipFill rotWithShape="1">
          <a:blip r:embed="rId3">
            <a:alphaModFix amt="57000"/>
          </a:blip>
          <a:srcRect b="43339" l="2482" r="2748" t="8639"/>
          <a:stretch/>
        </p:blipFill>
        <p:spPr>
          <a:xfrm>
            <a:off x="125900" y="4197500"/>
            <a:ext cx="1547575" cy="7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1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550" y="164825"/>
            <a:ext cx="8818900" cy="177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129"/>
          <p:cNvSpPr txBox="1"/>
          <p:nvPr/>
        </p:nvSpPr>
        <p:spPr>
          <a:xfrm>
            <a:off x="162550" y="2048400"/>
            <a:ext cx="8818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" sz="3400">
                <a:solidFill>
                  <a:srgbClr val="3BBCE9"/>
                </a:solidFill>
                <a:latin typeface="Montserrat"/>
                <a:ea typeface="Montserrat"/>
                <a:cs typeface="Montserrat"/>
                <a:sym typeface="Montserrat"/>
              </a:rPr>
              <a:t>Hamburg July 25 &amp; 26,2023</a:t>
            </a:r>
            <a:endParaRPr b="1" i="0" sz="3400" u="none" cap="none" strike="noStrike">
              <a:solidFill>
                <a:srgbClr val="3BBCE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2" name="Google Shape;662;p129"/>
          <p:cNvSpPr txBox="1"/>
          <p:nvPr/>
        </p:nvSpPr>
        <p:spPr>
          <a:xfrm>
            <a:off x="4041950" y="3188800"/>
            <a:ext cx="49395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700" u="none" cap="none" strike="noStrike">
                <a:solidFill>
                  <a:srgbClr val="4343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Aisha Lynn Thomas</a:t>
            </a:r>
            <a:endParaRPr b="0" i="0" sz="2700" u="none" cap="none" strike="noStrike">
              <a:solidFill>
                <a:srgbClr val="4343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800" u="none" cap="none" strike="noStrike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Solution Tree Author and Associate</a:t>
            </a:r>
            <a:endParaRPr b="0" i="0" sz="18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20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schoolsystemsandculture.com</a:t>
            </a:r>
            <a:endParaRPr b="0" i="0" sz="20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2000" u="none" cap="none" strike="noStrike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aisha.thomas@gmail.com</a:t>
            </a:r>
            <a:r>
              <a:rPr b="0" i="0" lang="en" sz="1500" u="none" cap="none" strike="noStrike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5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130"/>
          <p:cNvPicPr preferRelativeResize="0"/>
          <p:nvPr/>
        </p:nvPicPr>
        <p:blipFill rotWithShape="1">
          <a:blip r:embed="rId3">
            <a:alphaModFix/>
          </a:blip>
          <a:srcRect b="0" l="2079" r="2070" t="0"/>
          <a:stretch/>
        </p:blipFill>
        <p:spPr>
          <a:xfrm>
            <a:off x="5550050" y="526375"/>
            <a:ext cx="3206100" cy="3345000"/>
          </a:xfrm>
          <a:prstGeom prst="ellipse">
            <a:avLst/>
          </a:prstGeom>
          <a:noFill/>
          <a:ln cap="flat" cmpd="sng" w="762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68" name="Google Shape;668;p130"/>
          <p:cNvSpPr txBox="1"/>
          <p:nvPr/>
        </p:nvSpPr>
        <p:spPr>
          <a:xfrm>
            <a:off x="236875" y="148650"/>
            <a:ext cx="50319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949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“An essential prerequisite to ensuring that all students learn at the highest level is </a:t>
            </a:r>
            <a:r>
              <a:rPr b="1" lang="en" sz="2000">
                <a:solidFill>
                  <a:srgbClr val="3BBCE9"/>
                </a:solidFill>
                <a:latin typeface="Montserrat"/>
                <a:ea typeface="Montserrat"/>
                <a:cs typeface="Montserrat"/>
                <a:sym typeface="Montserrat"/>
              </a:rPr>
              <a:t>believing that all students can learn</a:t>
            </a:r>
            <a:r>
              <a:rPr lang="en" sz="2000">
                <a:solidFill>
                  <a:srgbClr val="4949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want to succeed.  </a:t>
            </a:r>
            <a:endParaRPr sz="2000">
              <a:solidFill>
                <a:srgbClr val="4949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4949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949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Yes, the work is hard.  No, you won’t always get it right.</a:t>
            </a:r>
            <a:endParaRPr sz="2000">
              <a:solidFill>
                <a:srgbClr val="4949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4949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949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But once you stop believing, you stop trying -- and that ain’t right.”</a:t>
            </a:r>
            <a:r>
              <a:rPr lang="en" sz="1200">
                <a:solidFill>
                  <a:srgbClr val="4949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300">
              <a:solidFill>
                <a:srgbClr val="49494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44444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Bill Ferriter</a:t>
            </a:r>
            <a:endParaRPr b="1" sz="1700">
              <a:solidFill>
                <a:srgbClr val="4444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4444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Career Classroom Teacher</a:t>
            </a:r>
            <a:endParaRPr i="1">
              <a:solidFill>
                <a:srgbClr val="444444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69" name="Google Shape;669;p130"/>
          <p:cNvPicPr preferRelativeResize="0"/>
          <p:nvPr/>
        </p:nvPicPr>
        <p:blipFill rotWithShape="1">
          <a:blip r:embed="rId4">
            <a:alphaModFix amt="57000"/>
          </a:blip>
          <a:srcRect b="43339" l="2482" r="2748" t="8639"/>
          <a:stretch/>
        </p:blipFill>
        <p:spPr>
          <a:xfrm>
            <a:off x="7525900" y="4310225"/>
            <a:ext cx="1547575" cy="78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131"/>
          <p:cNvPicPr preferRelativeResize="0"/>
          <p:nvPr/>
        </p:nvPicPr>
        <p:blipFill rotWithShape="1">
          <a:blip r:embed="rId3">
            <a:alphaModFix/>
          </a:blip>
          <a:srcRect b="27782" l="1503" r="1512" t="0"/>
          <a:stretch/>
        </p:blipFill>
        <p:spPr>
          <a:xfrm>
            <a:off x="4373750" y="620972"/>
            <a:ext cx="4484700" cy="36601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131"/>
          <p:cNvSpPr txBox="1"/>
          <p:nvPr/>
        </p:nvSpPr>
        <p:spPr>
          <a:xfrm>
            <a:off x="344700" y="2031550"/>
            <a:ext cx="3921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2732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Three Big Ideas</a:t>
            </a:r>
            <a:endParaRPr sz="3400">
              <a:solidFill>
                <a:srgbClr val="2732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76" name="Google Shape;676;p131"/>
          <p:cNvSpPr txBox="1"/>
          <p:nvPr/>
        </p:nvSpPr>
        <p:spPr>
          <a:xfrm>
            <a:off x="5285675" y="944000"/>
            <a:ext cx="30768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Focus on Learning</a:t>
            </a:r>
            <a:endParaRPr sz="23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77" name="Google Shape;677;p131"/>
          <p:cNvSpPr txBox="1"/>
          <p:nvPr/>
        </p:nvSpPr>
        <p:spPr>
          <a:xfrm>
            <a:off x="5285675" y="1991913"/>
            <a:ext cx="3506400" cy="9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Creating a Collaborative Culture</a:t>
            </a:r>
            <a:endParaRPr sz="23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78" name="Google Shape;678;p131"/>
          <p:cNvSpPr txBox="1"/>
          <p:nvPr/>
        </p:nvSpPr>
        <p:spPr>
          <a:xfrm>
            <a:off x="5285675" y="3331875"/>
            <a:ext cx="30768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Focus on Results</a:t>
            </a:r>
            <a:endParaRPr sz="23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132"/>
          <p:cNvPicPr preferRelativeResize="0"/>
          <p:nvPr/>
        </p:nvPicPr>
        <p:blipFill rotWithShape="1">
          <a:blip r:embed="rId3">
            <a:alphaModFix/>
          </a:blip>
          <a:srcRect b="3688" l="3016" r="0" t="0"/>
          <a:stretch/>
        </p:blipFill>
        <p:spPr>
          <a:xfrm>
            <a:off x="4373750" y="131113"/>
            <a:ext cx="4484700" cy="48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132"/>
          <p:cNvSpPr txBox="1"/>
          <p:nvPr/>
        </p:nvSpPr>
        <p:spPr>
          <a:xfrm>
            <a:off x="5175825" y="343575"/>
            <a:ext cx="3546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What do we expect students to learn?</a:t>
            </a:r>
            <a:endParaRPr sz="22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5" name="Google Shape;685;p132"/>
          <p:cNvSpPr txBox="1"/>
          <p:nvPr/>
        </p:nvSpPr>
        <p:spPr>
          <a:xfrm>
            <a:off x="5175825" y="1556825"/>
            <a:ext cx="3546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do we know that students are learning?</a:t>
            </a:r>
            <a:endParaRPr sz="22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6" name="Google Shape;686;p132"/>
          <p:cNvSpPr txBox="1"/>
          <p:nvPr/>
        </p:nvSpPr>
        <p:spPr>
          <a:xfrm>
            <a:off x="5175825" y="2571750"/>
            <a:ext cx="3546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will we respond when students are not learning?</a:t>
            </a:r>
            <a:endParaRPr sz="22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7" name="Google Shape;687;p132"/>
          <p:cNvSpPr txBox="1"/>
          <p:nvPr/>
        </p:nvSpPr>
        <p:spPr>
          <a:xfrm>
            <a:off x="5175825" y="3811775"/>
            <a:ext cx="3546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will we respond when students have already learned?</a:t>
            </a:r>
            <a:endParaRPr sz="22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8" name="Google Shape;688;p132"/>
          <p:cNvSpPr txBox="1"/>
          <p:nvPr/>
        </p:nvSpPr>
        <p:spPr>
          <a:xfrm>
            <a:off x="451850" y="1113075"/>
            <a:ext cx="3921900" cy="25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2732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Four Critical Questions </a:t>
            </a:r>
            <a:endParaRPr sz="3400">
              <a:solidFill>
                <a:srgbClr val="2732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2732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of a </a:t>
            </a:r>
            <a:endParaRPr sz="3400">
              <a:solidFill>
                <a:srgbClr val="2732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2732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PLC at Work</a:t>
            </a:r>
            <a:endParaRPr sz="3400">
              <a:solidFill>
                <a:srgbClr val="2732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33"/>
          <p:cNvSpPr txBox="1"/>
          <p:nvPr/>
        </p:nvSpPr>
        <p:spPr>
          <a:xfrm>
            <a:off x="280100" y="184950"/>
            <a:ext cx="4536600" cy="47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4949"/>
                </a:solidFill>
                <a:latin typeface="Montserrat"/>
                <a:ea typeface="Montserrat"/>
                <a:cs typeface="Montserrat"/>
                <a:sym typeface="Montserrat"/>
              </a:rPr>
              <a:t>“Our goal is not to become a professional learning community.  Our goal is to help students learn more.</a:t>
            </a:r>
            <a:endParaRPr b="1" i="0" sz="2400" u="none" cap="none" strike="noStrike">
              <a:solidFill>
                <a:srgbClr val="49494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49494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494949"/>
                </a:solidFill>
                <a:latin typeface="Montserrat"/>
                <a:ea typeface="Montserrat"/>
                <a:cs typeface="Montserrat"/>
                <a:sym typeface="Montserrat"/>
              </a:rPr>
              <a:t>Working together as a PLC is </a:t>
            </a:r>
            <a:r>
              <a:rPr b="1" i="0" lang="en" sz="2400" u="none" cap="none" strike="noStrike">
                <a:solidFill>
                  <a:srgbClr val="3BBCE9"/>
                </a:solidFill>
                <a:latin typeface="Montserrat"/>
                <a:ea typeface="Montserrat"/>
                <a:cs typeface="Montserrat"/>
                <a:sym typeface="Montserrat"/>
              </a:rPr>
              <a:t>JUST HOW WE GET THERE</a:t>
            </a:r>
            <a:r>
              <a:rPr b="1" i="0" lang="en" sz="2400" u="none" cap="none" strike="noStrike">
                <a:solidFill>
                  <a:srgbClr val="494949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  <a:endParaRPr b="1" i="0" sz="2400" u="none" cap="none" strike="noStrike">
              <a:solidFill>
                <a:srgbClr val="49494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Bob Eaker</a:t>
            </a:r>
            <a:endParaRPr b="0" i="0" sz="18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" sz="15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Solution Tree PLC Associate Retreat, </a:t>
            </a:r>
            <a:endParaRPr b="0" i="1" sz="15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en" sz="15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November 11, 2022 </a:t>
            </a:r>
            <a:endParaRPr b="0" i="1" sz="15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94" name="Google Shape;694;p133"/>
          <p:cNvPicPr preferRelativeResize="0"/>
          <p:nvPr/>
        </p:nvPicPr>
        <p:blipFill rotWithShape="1">
          <a:blip r:embed="rId3">
            <a:alphaModFix amt="57000"/>
          </a:blip>
          <a:srcRect b="43339" l="2482" r="2748" t="8639"/>
          <a:stretch/>
        </p:blipFill>
        <p:spPr>
          <a:xfrm>
            <a:off x="7470375" y="4234950"/>
            <a:ext cx="1547575" cy="7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133"/>
          <p:cNvPicPr preferRelativeResize="0"/>
          <p:nvPr/>
        </p:nvPicPr>
        <p:blipFill rotWithShape="1">
          <a:blip r:embed="rId4">
            <a:alphaModFix/>
          </a:blip>
          <a:srcRect b="9107" l="0" r="0" t="0"/>
          <a:stretch/>
        </p:blipFill>
        <p:spPr>
          <a:xfrm>
            <a:off x="5338700" y="708450"/>
            <a:ext cx="3096300" cy="3186000"/>
          </a:xfrm>
          <a:prstGeom prst="ellipse">
            <a:avLst/>
          </a:prstGeom>
          <a:noFill/>
          <a:ln cap="flat" cmpd="sng" w="762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134"/>
          <p:cNvPicPr preferRelativeResize="0"/>
          <p:nvPr/>
        </p:nvPicPr>
        <p:blipFill rotWithShape="1">
          <a:blip r:embed="rId3">
            <a:alphaModFix/>
          </a:blip>
          <a:srcRect b="0" l="248" r="248" t="0"/>
          <a:stretch/>
        </p:blipFill>
        <p:spPr>
          <a:xfrm>
            <a:off x="276356" y="37800"/>
            <a:ext cx="8681050" cy="491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134"/>
          <p:cNvPicPr preferRelativeResize="0"/>
          <p:nvPr/>
        </p:nvPicPr>
        <p:blipFill rotWithShape="1">
          <a:blip r:embed="rId4">
            <a:alphaModFix amt="57000"/>
          </a:blip>
          <a:srcRect b="43339" l="2482" r="2748" t="8639"/>
          <a:stretch/>
        </p:blipFill>
        <p:spPr>
          <a:xfrm>
            <a:off x="276356" y="4417951"/>
            <a:ext cx="1223119" cy="6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Meeting Protocols</a:t>
            </a:r>
            <a:endParaRPr/>
          </a:p>
        </p:txBody>
      </p:sp>
      <p:sp>
        <p:nvSpPr>
          <p:cNvPr id="707" name="Google Shape;707;p135"/>
          <p:cNvSpPr txBox="1"/>
          <p:nvPr>
            <p:ph idx="1" type="body"/>
          </p:nvPr>
        </p:nvSpPr>
        <p:spPr>
          <a:xfrm>
            <a:off x="311700" y="1152475"/>
            <a:ext cx="8520600" cy="3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Agendas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Minutes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Norms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Decision-Making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Purpose driven expectations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708" name="Google Shape;708;p1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78551" y="135175"/>
            <a:ext cx="1600524" cy="22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1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43075" y="1656600"/>
            <a:ext cx="3255701" cy="325570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35"/>
          <p:cNvSpPr txBox="1"/>
          <p:nvPr/>
        </p:nvSpPr>
        <p:spPr>
          <a:xfrm>
            <a:off x="6944025" y="2703875"/>
            <a:ext cx="2034900" cy="2154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Consensus means that after all voices have been solicited and heard, the will of the group is evident even to those most opposed.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Today’s Resources</a:t>
            </a:r>
            <a:endParaRPr/>
          </a:p>
        </p:txBody>
      </p:sp>
      <p:sp>
        <p:nvSpPr>
          <p:cNvPr id="716" name="Google Shape;716;p136"/>
          <p:cNvSpPr txBox="1"/>
          <p:nvPr>
            <p:ph idx="1" type="body"/>
          </p:nvPr>
        </p:nvSpPr>
        <p:spPr>
          <a:xfrm>
            <a:off x="311700" y="1152475"/>
            <a:ext cx="5335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Learning by Doing, Third Edition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/>
              <a:t>Richard DuFour, Rebecca DuFour, Robert Eaker, Thomas Many, Mike Mattos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/>
              <a:t>Common Formative Assessment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/>
              <a:t>Kim Bailey &amp; Chris Jakicic</a:t>
            </a:r>
            <a:endParaRPr/>
          </a:p>
        </p:txBody>
      </p:sp>
      <p:sp>
        <p:nvSpPr>
          <p:cNvPr id="717" name="Google Shape;717;p136"/>
          <p:cNvSpPr txBox="1"/>
          <p:nvPr/>
        </p:nvSpPr>
        <p:spPr>
          <a:xfrm>
            <a:off x="6042725" y="1302725"/>
            <a:ext cx="2789700" cy="13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8" name="Google Shape;718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634300">
            <a:off x="7076475" y="178200"/>
            <a:ext cx="1669248" cy="2169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719" name="Google Shape;719;p1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027262">
            <a:off x="5557919" y="2466731"/>
            <a:ext cx="187642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4" name="Google Shape;724;p137"/>
          <p:cNvCxnSpPr/>
          <p:nvPr/>
        </p:nvCxnSpPr>
        <p:spPr>
          <a:xfrm>
            <a:off x="2133600" y="4457700"/>
            <a:ext cx="0" cy="1716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5" name="Google Shape;725;p137"/>
          <p:cNvCxnSpPr/>
          <p:nvPr/>
        </p:nvCxnSpPr>
        <p:spPr>
          <a:xfrm>
            <a:off x="2133600" y="3827860"/>
            <a:ext cx="0" cy="3441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6" name="Google Shape;726;p137"/>
          <p:cNvCxnSpPr/>
          <p:nvPr/>
        </p:nvCxnSpPr>
        <p:spPr>
          <a:xfrm flipH="1" rot="-5400000">
            <a:off x="5824050" y="2511516"/>
            <a:ext cx="253500" cy="9288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7" name="Google Shape;727;p137"/>
          <p:cNvCxnSpPr/>
          <p:nvPr/>
        </p:nvCxnSpPr>
        <p:spPr>
          <a:xfrm flipH="1">
            <a:off x="2395500" y="2957513"/>
            <a:ext cx="804900" cy="1455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8" name="Google Shape;728;p137"/>
          <p:cNvCxnSpPr/>
          <p:nvPr/>
        </p:nvCxnSpPr>
        <p:spPr>
          <a:xfrm flipH="1">
            <a:off x="4478400" y="2300288"/>
            <a:ext cx="2836800" cy="3606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9" name="Google Shape;729;p137"/>
          <p:cNvCxnSpPr/>
          <p:nvPr/>
        </p:nvCxnSpPr>
        <p:spPr>
          <a:xfrm rot="10800000">
            <a:off x="7125538" y="1818835"/>
            <a:ext cx="0" cy="3795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30" name="Google Shape;730;p137"/>
          <p:cNvCxnSpPr/>
          <p:nvPr/>
        </p:nvCxnSpPr>
        <p:spPr>
          <a:xfrm rot="10800000">
            <a:off x="4189413" y="1818085"/>
            <a:ext cx="0" cy="3810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31" name="Google Shape;731;p137"/>
          <p:cNvCxnSpPr/>
          <p:nvPr/>
        </p:nvCxnSpPr>
        <p:spPr>
          <a:xfrm flipH="1">
            <a:off x="4648325" y="914400"/>
            <a:ext cx="2168400" cy="1761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32" name="Google Shape;732;p137"/>
          <p:cNvCxnSpPr/>
          <p:nvPr/>
        </p:nvCxnSpPr>
        <p:spPr>
          <a:xfrm rot="10800000">
            <a:off x="2051050" y="1799035"/>
            <a:ext cx="0" cy="4191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33" name="Google Shape;733;p137"/>
          <p:cNvCxnSpPr/>
          <p:nvPr/>
        </p:nvCxnSpPr>
        <p:spPr>
          <a:xfrm rot="10800000">
            <a:off x="4690263" y="-26981"/>
            <a:ext cx="0" cy="13827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34" name="Google Shape;734;p137"/>
          <p:cNvSpPr/>
          <p:nvPr/>
        </p:nvSpPr>
        <p:spPr>
          <a:xfrm>
            <a:off x="76200" y="1143000"/>
            <a:ext cx="8991600" cy="400200"/>
          </a:xfrm>
          <a:prstGeom prst="rect">
            <a:avLst/>
          </a:prstGeom>
          <a:solidFill>
            <a:srgbClr val="8EB4E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will we know they have learned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5" name="Google Shape;735;p137"/>
          <p:cNvCxnSpPr/>
          <p:nvPr/>
        </p:nvCxnSpPr>
        <p:spPr>
          <a:xfrm>
            <a:off x="2260600" y="330994"/>
            <a:ext cx="0" cy="2001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36" name="Google Shape;736;p137"/>
          <p:cNvSpPr/>
          <p:nvPr/>
        </p:nvSpPr>
        <p:spPr>
          <a:xfrm>
            <a:off x="392125" y="447200"/>
            <a:ext cx="3646500" cy="5898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Determine or review essential learning progressions.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37"/>
          <p:cNvSpPr/>
          <p:nvPr/>
        </p:nvSpPr>
        <p:spPr>
          <a:xfrm>
            <a:off x="69850" y="1765701"/>
            <a:ext cx="2019300" cy="10836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Develop common formative assessment (CFA).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9862" lvl="0" marL="1698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Arial"/>
              <a:buChar char="•"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Set CFA proficiency.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9862" lvl="0" marL="1698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Arial"/>
              <a:buChar char="•"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Set protocols—when and how to assess.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9862" lvl="0" marL="1698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Arial"/>
              <a:buChar char="•"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Set SMART goal.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37"/>
          <p:cNvSpPr/>
          <p:nvPr/>
        </p:nvSpPr>
        <p:spPr>
          <a:xfrm>
            <a:off x="5486399" y="383381"/>
            <a:ext cx="3581400" cy="6537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Calibri"/>
              <a:buNone/>
            </a:pPr>
            <a:r>
              <a:rPr b="1" i="0" lang="en" sz="16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Unpack standard(s)/bundle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Calibri"/>
              <a:buNone/>
            </a:pPr>
            <a:r>
              <a:rPr b="1" i="0" lang="en" sz="16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“What does successful </a:t>
            </a:r>
            <a:br>
              <a:rPr b="1" i="0" lang="en" sz="16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16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student work look like?”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37"/>
          <p:cNvSpPr/>
          <p:nvPr/>
        </p:nvSpPr>
        <p:spPr>
          <a:xfrm>
            <a:off x="4419599" y="1885950"/>
            <a:ext cx="2543400" cy="2286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Give common formative assessment.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37"/>
          <p:cNvSpPr/>
          <p:nvPr/>
        </p:nvSpPr>
        <p:spPr>
          <a:xfrm>
            <a:off x="2336800" y="2728913"/>
            <a:ext cx="4343400" cy="2286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Plan based on CFA results.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137"/>
          <p:cNvSpPr/>
          <p:nvPr/>
        </p:nvSpPr>
        <p:spPr>
          <a:xfrm>
            <a:off x="76200" y="3143250"/>
            <a:ext cx="4283100" cy="800100"/>
          </a:xfrm>
          <a:prstGeom prst="rect">
            <a:avLst/>
          </a:prstGeom>
          <a:solidFill>
            <a:srgbClr val="8EB4E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will we respond when learning </a:t>
            </a:r>
            <a:b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has not occurred?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37"/>
          <p:cNvSpPr/>
          <p:nvPr/>
        </p:nvSpPr>
        <p:spPr>
          <a:xfrm>
            <a:off x="7288147" y="1771650"/>
            <a:ext cx="1724100" cy="10836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Analyze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Discuss best practices and learning results.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137"/>
          <p:cNvSpPr/>
          <p:nvPr/>
        </p:nvSpPr>
        <p:spPr>
          <a:xfrm>
            <a:off x="4660900" y="3143250"/>
            <a:ext cx="4407000" cy="800100"/>
          </a:xfrm>
          <a:prstGeom prst="rect">
            <a:avLst/>
          </a:prstGeom>
          <a:solidFill>
            <a:srgbClr val="8EB4E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will we respond when learning </a:t>
            </a:r>
            <a:b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has already occurred?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4" name="Google Shape;744;p137"/>
          <p:cNvCxnSpPr/>
          <p:nvPr/>
        </p:nvCxnSpPr>
        <p:spPr>
          <a:xfrm>
            <a:off x="990600" y="1543050"/>
            <a:ext cx="0" cy="1656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45" name="Google Shape;745;p137"/>
          <p:cNvSpPr/>
          <p:nvPr/>
        </p:nvSpPr>
        <p:spPr>
          <a:xfrm>
            <a:off x="76200" y="57150"/>
            <a:ext cx="8991600" cy="273900"/>
          </a:xfrm>
          <a:prstGeom prst="rect">
            <a:avLst/>
          </a:prstGeom>
          <a:solidFill>
            <a:srgbClr val="B7CCE4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What do we want all students to learn?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137"/>
          <p:cNvSpPr/>
          <p:nvPr/>
        </p:nvSpPr>
        <p:spPr>
          <a:xfrm>
            <a:off x="2242388" y="1708650"/>
            <a:ext cx="1834200" cy="8943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Teach.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Check for understanding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Appropriately adjust—</a:t>
            </a:r>
            <a:r>
              <a:rPr b="1" i="1" lang="en" sz="1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Differentiation.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137"/>
          <p:cNvSpPr/>
          <p:nvPr/>
        </p:nvSpPr>
        <p:spPr>
          <a:xfrm>
            <a:off x="152400" y="4132121"/>
            <a:ext cx="3962400" cy="3858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Reteach: Best practices, individualize, small group Deploy: Match need to student.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37"/>
          <p:cNvSpPr/>
          <p:nvPr/>
        </p:nvSpPr>
        <p:spPr>
          <a:xfrm>
            <a:off x="4690275" y="4171950"/>
            <a:ext cx="3782100" cy="2286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Extend and deepen learning.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9" name="Google Shape;749;p137"/>
          <p:cNvCxnSpPr/>
          <p:nvPr/>
        </p:nvCxnSpPr>
        <p:spPr>
          <a:xfrm>
            <a:off x="6553200" y="3943350"/>
            <a:ext cx="0" cy="2286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50" name="Google Shape;750;p137"/>
          <p:cNvCxnSpPr/>
          <p:nvPr/>
        </p:nvCxnSpPr>
        <p:spPr>
          <a:xfrm>
            <a:off x="6553200" y="4400550"/>
            <a:ext cx="0" cy="228600"/>
          </a:xfrm>
          <a:prstGeom prst="straightConnector1">
            <a:avLst/>
          </a:prstGeom>
          <a:noFill/>
          <a:ln cap="sq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51" name="Google Shape;751;p137"/>
          <p:cNvSpPr/>
          <p:nvPr/>
        </p:nvSpPr>
        <p:spPr>
          <a:xfrm>
            <a:off x="228600" y="4629150"/>
            <a:ext cx="3886200" cy="2739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Reassess learning.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137"/>
          <p:cNvSpPr/>
          <p:nvPr/>
        </p:nvSpPr>
        <p:spPr>
          <a:xfrm>
            <a:off x="4610100" y="4629150"/>
            <a:ext cx="3886200" cy="273900"/>
          </a:xfrm>
          <a:prstGeom prst="rect">
            <a:avLst/>
          </a:prstGeom>
          <a:solidFill>
            <a:srgbClr val="FFFF8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alibri"/>
              <a:buNone/>
            </a:pPr>
            <a:r>
              <a:rPr b="1" i="0" lang="en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Produce a product based on standard.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3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View of Process</a:t>
            </a:r>
            <a:endParaRPr/>
          </a:p>
        </p:txBody>
      </p:sp>
      <p:sp>
        <p:nvSpPr>
          <p:cNvPr id="759" name="Google Shape;759;p13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Use R.E.A.L. protocol to identify essential standards.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Unwrap essential standards and write learning targets.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Align learning targets to DOK.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Agree on key vocabulary and </a:t>
            </a:r>
            <a:r>
              <a:rPr lang="en">
                <a:solidFill>
                  <a:srgbClr val="494949"/>
                </a:solidFill>
              </a:rPr>
              <a:t>prerequisite</a:t>
            </a:r>
            <a:r>
              <a:rPr lang="en">
                <a:solidFill>
                  <a:srgbClr val="494949"/>
                </a:solidFill>
              </a:rPr>
              <a:t> skills.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Choose instructional scaffolds and supports.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Choose assessment type and type/# of questions.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Write questions and answers (or pull from a resource.)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Using results, identify groups of learners (direct instr, practice, extend)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Instruct on interventions and extensions in class.</a:t>
            </a:r>
            <a:endParaRPr>
              <a:solidFill>
                <a:srgbClr val="49494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AutoNum type="arabicPeriod"/>
            </a:pPr>
            <a:r>
              <a:rPr lang="en">
                <a:solidFill>
                  <a:srgbClr val="494949"/>
                </a:solidFill>
              </a:rPr>
              <a:t>Meet with team and chart results from pre/post intervention.</a:t>
            </a:r>
            <a:endParaRPr>
              <a:solidFill>
                <a:srgbClr val="49494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311" y="0"/>
            <a:ext cx="796399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